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3"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BE262-0770-441F-9E0A-B70C4F1C68C5}" type="datetimeFigureOut">
              <a:rPr lang="en-GB" smtClean="0"/>
              <a:t>02/08/2024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190BF-4B80-404C-AD48-85A4CB8E5836}" type="slidenum">
              <a:rPr lang="en-GB" smtClean="0"/>
              <a:t>‹#›</a:t>
            </a:fld>
            <a:endParaRPr lang="en-GB"/>
          </a:p>
        </p:txBody>
      </p:sp>
    </p:spTree>
    <p:extLst>
      <p:ext uri="{BB962C8B-B14F-4D97-AF65-F5344CB8AC3E}">
        <p14:creationId xmlns:p14="http://schemas.microsoft.com/office/powerpoint/2010/main" val="138947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Montserrat" panose="020B0604020202020204" pitchFamily="2" charset="0"/>
              </a:rPr>
              <a:t>This book has been carefully matched to your child’s current reading level. If your child is reading it with little help, please don’t worry that it’s too easy – your child needs to develop fluency and confidence in reading.</a:t>
            </a:r>
          </a:p>
          <a:p>
            <a:pPr algn="l"/>
            <a:r>
              <a:rPr lang="en-GB" b="0" i="0" dirty="0">
                <a:solidFill>
                  <a:srgbClr val="000000"/>
                </a:solidFill>
                <a:effectLst/>
                <a:latin typeface="Montserrat" panose="020B0604020202020204" pitchFamily="2" charset="0"/>
              </a:rPr>
              <a:t>Listen to them read the book. Remember to give them lots of praise – celebrate their success! If they can’t read a word, read it to them. After they have finished, talk about the book together.</a:t>
            </a:r>
          </a:p>
          <a:p>
            <a:endParaRPr lang="en-GB" dirty="0"/>
          </a:p>
          <a:p>
            <a:r>
              <a:rPr lang="en-GB" dirty="0"/>
              <a:t>Later in the year, there will be an AR book sent home. Your child will take quizzes to determine their level and then quizzes after they have read a book to assess their understanding. This will not be until later in the year (at least after Christmas). </a:t>
            </a:r>
          </a:p>
          <a:p>
            <a:endParaRPr lang="en-GB" dirty="0"/>
          </a:p>
        </p:txBody>
      </p:sp>
      <p:sp>
        <p:nvSpPr>
          <p:cNvPr id="4" name="Slide Number Placeholder 3"/>
          <p:cNvSpPr>
            <a:spLocks noGrp="1"/>
          </p:cNvSpPr>
          <p:nvPr>
            <p:ph type="sldNum" sz="quarter" idx="5"/>
          </p:nvPr>
        </p:nvSpPr>
        <p:spPr/>
        <p:txBody>
          <a:bodyPr/>
          <a:lstStyle/>
          <a:p>
            <a:fld id="{4B1190BF-4B80-404C-AD48-85A4CB8E5836}" type="slidenum">
              <a:rPr lang="en-GB" smtClean="0"/>
              <a:t>6</a:t>
            </a:fld>
            <a:endParaRPr lang="en-GB"/>
          </a:p>
        </p:txBody>
      </p:sp>
    </p:spTree>
    <p:extLst>
      <p:ext uri="{BB962C8B-B14F-4D97-AF65-F5344CB8AC3E}">
        <p14:creationId xmlns:p14="http://schemas.microsoft.com/office/powerpoint/2010/main" val="295457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000000"/>
                </a:solidFill>
                <a:effectLst/>
                <a:latin typeface="Comic Sans MS" panose="030F0702030302020204" pitchFamily="66" charset="0"/>
              </a:rPr>
              <a:t>In order to encourage your child to become a lifelong reader, it is important that they learn to read for pleasure. The sharing book is a book they have chosen for you to enjoy together.</a:t>
            </a:r>
          </a:p>
          <a:p>
            <a:pPr algn="l"/>
            <a:endParaRPr lang="en-GB" sz="1200" b="0" i="0" dirty="0">
              <a:solidFill>
                <a:srgbClr val="000000"/>
              </a:solidFill>
              <a:effectLst/>
              <a:latin typeface="Comic Sans MS" panose="030F0702030302020204" pitchFamily="66" charset="0"/>
            </a:endParaRPr>
          </a:p>
          <a:p>
            <a:pPr algn="l"/>
            <a:r>
              <a:rPr lang="en-GB" sz="1200" b="0" i="0" dirty="0">
                <a:solidFill>
                  <a:srgbClr val="000000"/>
                </a:solidFill>
                <a:effectLst/>
                <a:latin typeface="Comic Sans MS" panose="030F0702030302020204" pitchFamily="66" charset="0"/>
              </a:rPr>
              <a:t>Please remember that you </a:t>
            </a:r>
            <a:r>
              <a:rPr lang="en-GB" sz="1200" b="0" i="0" u="sng" dirty="0">
                <a:solidFill>
                  <a:srgbClr val="000000"/>
                </a:solidFill>
                <a:effectLst/>
                <a:latin typeface="Comic Sans MS" panose="030F0702030302020204" pitchFamily="66" charset="0"/>
              </a:rPr>
              <a:t>shouldn’t</a:t>
            </a:r>
            <a:r>
              <a:rPr lang="en-GB" sz="1200" b="0" i="0" dirty="0">
                <a:solidFill>
                  <a:srgbClr val="000000"/>
                </a:solidFill>
                <a:effectLst/>
                <a:latin typeface="Comic Sans MS" panose="030F0702030302020204" pitchFamily="66" charset="0"/>
              </a:rPr>
              <a:t> expect your child to read this alone. Read it to or with them. Discuss the pictures, enjoy the story, predict what might happen next, use different voices for the characters, explore the facts in a non-fiction book. The main thing is that you have fun!</a:t>
            </a:r>
          </a:p>
          <a:p>
            <a:endParaRPr lang="en-GB" dirty="0"/>
          </a:p>
        </p:txBody>
      </p:sp>
      <p:sp>
        <p:nvSpPr>
          <p:cNvPr id="4" name="Slide Number Placeholder 3"/>
          <p:cNvSpPr>
            <a:spLocks noGrp="1"/>
          </p:cNvSpPr>
          <p:nvPr>
            <p:ph type="sldNum" sz="quarter" idx="5"/>
          </p:nvPr>
        </p:nvSpPr>
        <p:spPr/>
        <p:txBody>
          <a:bodyPr/>
          <a:lstStyle/>
          <a:p>
            <a:fld id="{4B1190BF-4B80-404C-AD48-85A4CB8E5836}" type="slidenum">
              <a:rPr lang="en-GB" smtClean="0"/>
              <a:t>7</a:t>
            </a:fld>
            <a:endParaRPr lang="en-GB"/>
          </a:p>
        </p:txBody>
      </p:sp>
    </p:spTree>
    <p:extLst>
      <p:ext uri="{BB962C8B-B14F-4D97-AF65-F5344CB8AC3E}">
        <p14:creationId xmlns:p14="http://schemas.microsoft.com/office/powerpoint/2010/main" val="302577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E85-4E27-407C-8481-185270AF5F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BB28F75-EFEC-4806-81F1-E69044373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4DAA2D6-07B1-4E15-9053-A22007F888F4}"/>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4777D904-68B6-44EC-BEED-704409461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89972-F969-4A28-B344-96D394953B58}"/>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227459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7FAF-D288-4394-9FE0-9C7837DFBA4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88E7253-4D0D-4662-8D83-ECF68D564D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57A2CE-84CF-4BD1-93F3-2443C75CA51A}"/>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4BCE5AF4-08B1-4D4A-8F84-EBC8632B8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09C884-80E3-414C-A50B-FA15E6AE0287}"/>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246063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35EA7-25BB-4E7F-815A-2D98C386DB4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FE95817-68E8-456F-8F64-C32B14086C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8B2F03-5EBF-4FA9-BE7C-A5ADE138D393}"/>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ECB00E0E-62D0-4FFE-B5BB-9FF78F2DD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F12B1E-5E2E-4131-83BB-F7B4B9B39FFC}"/>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43765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0E6A-B9D3-48B4-8B7A-0E41C757BEA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FC7000-7D7F-4A52-82FC-406886F4A9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EF5264-78BE-498E-87DF-0396FC51A901}"/>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7A90B813-D807-469C-A392-16F271104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E728B-3E21-40E7-AE9F-20029378F5A1}"/>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5867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2E17-7041-410D-899E-FC51E683B7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EC22E9A-DC05-4C18-BA7C-1BB75E163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A67FFE-A518-4335-AAF3-4B1A5D0ABF21}"/>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7462F0F8-6A90-448E-9C84-9C607658BC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1F1B3-13A5-4732-98D3-7CAAA4A05060}"/>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342357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91A1-AE4A-4BC5-BC5B-9F900D1919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1931AA-9D75-4A40-8C3C-CBAA81E49F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DAF0C7-F193-47CF-97EE-81A8413AAF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66330C3-55E1-4C70-9071-2CC06F03AC2A}"/>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6" name="Footer Placeholder 5">
            <a:extLst>
              <a:ext uri="{FF2B5EF4-FFF2-40B4-BE49-F238E27FC236}">
                <a16:creationId xmlns:a16="http://schemas.microsoft.com/office/drawing/2014/main" id="{296F63E7-10D3-4D48-AB79-45E430016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6EC380-74F0-4AA3-9DF5-26E98E5CA44B}"/>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845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F68E-3B20-434D-826B-64B959F7549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1A2B204-B237-467B-A7D5-11D20AE23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CDA59E-76D5-40E3-8FB0-49D0DAF923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7BDF985-7C94-4A71-9D70-476265F9A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AEBEBB-EA0A-4481-A9E4-D9BE081E93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3C9F3E4-AF90-45A9-8983-439C2DD4B75F}"/>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8" name="Footer Placeholder 7">
            <a:extLst>
              <a:ext uri="{FF2B5EF4-FFF2-40B4-BE49-F238E27FC236}">
                <a16:creationId xmlns:a16="http://schemas.microsoft.com/office/drawing/2014/main" id="{5B56845F-CC97-4D4E-ADE7-9F6668C5B7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D20D83-D59F-4C97-90BA-07DB10A1AB90}"/>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28050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4F7F-DCD3-43AA-9332-1212C89F0C1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1609F8-1906-455D-9899-5E61447C764C}"/>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4" name="Footer Placeholder 3">
            <a:extLst>
              <a:ext uri="{FF2B5EF4-FFF2-40B4-BE49-F238E27FC236}">
                <a16:creationId xmlns:a16="http://schemas.microsoft.com/office/drawing/2014/main" id="{6AD2F165-C478-4FD1-97F2-1A3097710F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3BDD6A-2600-473C-9EB8-B3178DA5E57D}"/>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377487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6F303-3D0F-446A-8B77-24097FEC7A01}"/>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3" name="Footer Placeholder 2">
            <a:extLst>
              <a:ext uri="{FF2B5EF4-FFF2-40B4-BE49-F238E27FC236}">
                <a16:creationId xmlns:a16="http://schemas.microsoft.com/office/drawing/2014/main" id="{FF292B32-92FF-4515-82B6-EFE5D63C5F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398FFA-7510-4D15-84E0-4A2056B28AC4}"/>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178691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9AE7-710C-4D17-AEDA-9634213D3B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657E007-BCA6-401D-A5BA-985E505CA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58260F3-5A75-47E6-882A-31C67AAE0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2A41D2-3E03-4CC7-AC6C-FD4B01E8EE23}"/>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6" name="Footer Placeholder 5">
            <a:extLst>
              <a:ext uri="{FF2B5EF4-FFF2-40B4-BE49-F238E27FC236}">
                <a16:creationId xmlns:a16="http://schemas.microsoft.com/office/drawing/2014/main" id="{00F75CD8-C0F2-4471-AE6C-AB0DBE28B4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4E146-6A54-4F72-AAFF-2A0ABAF08CB0}"/>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41066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9AE9-D0FE-4B33-BB82-20E6E23EB45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DD1A8DA-653B-4587-91B7-95A76A219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01F250-721A-40ED-B400-D474A7E9B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56ED12-2086-4917-83A3-853BEB1E6E9F}"/>
              </a:ext>
            </a:extLst>
          </p:cNvPr>
          <p:cNvSpPr>
            <a:spLocks noGrp="1"/>
          </p:cNvSpPr>
          <p:nvPr>
            <p:ph type="dt" sz="half" idx="10"/>
          </p:nvPr>
        </p:nvSpPr>
        <p:spPr/>
        <p:txBody>
          <a:bodyPr/>
          <a:lstStyle/>
          <a:p>
            <a:fld id="{A38E65F3-3771-4C6D-B4BA-6D962C164A85}" type="datetimeFigureOut">
              <a:rPr lang="en-GB" smtClean="0"/>
              <a:t>02/08/2024</a:t>
            </a:fld>
            <a:endParaRPr lang="en-GB"/>
          </a:p>
        </p:txBody>
      </p:sp>
      <p:sp>
        <p:nvSpPr>
          <p:cNvPr id="6" name="Footer Placeholder 5">
            <a:extLst>
              <a:ext uri="{FF2B5EF4-FFF2-40B4-BE49-F238E27FC236}">
                <a16:creationId xmlns:a16="http://schemas.microsoft.com/office/drawing/2014/main" id="{F6543D5A-1D9C-4267-AB3C-C458187C5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85A16-87C8-4A61-B813-F522007BE084}"/>
              </a:ext>
            </a:extLst>
          </p:cNvPr>
          <p:cNvSpPr>
            <a:spLocks noGrp="1"/>
          </p:cNvSpPr>
          <p:nvPr>
            <p:ph type="sldNum" sz="quarter" idx="12"/>
          </p:nvPr>
        </p:nvSpPr>
        <p:spPr/>
        <p:txBody>
          <a:bodyPr/>
          <a:lstStyle/>
          <a:p>
            <a:fld id="{D81C704B-EE81-4D94-B79E-E16AB1EAEF10}" type="slidenum">
              <a:rPr lang="en-GB" smtClean="0"/>
              <a:t>‹#›</a:t>
            </a:fld>
            <a:endParaRPr lang="en-GB"/>
          </a:p>
        </p:txBody>
      </p:sp>
    </p:spTree>
    <p:extLst>
      <p:ext uri="{BB962C8B-B14F-4D97-AF65-F5344CB8AC3E}">
        <p14:creationId xmlns:p14="http://schemas.microsoft.com/office/powerpoint/2010/main" val="247564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1B415-22C5-4058-8E2C-E213BC54A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4F910AD-5F60-4E35-A1E9-DBA6DE27BF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2D3DC4-8FC0-4F48-8C11-3DAF2FE66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E65F3-3771-4C6D-B4BA-6D962C164A85}" type="datetimeFigureOut">
              <a:rPr lang="en-GB" smtClean="0"/>
              <a:t>02/08/2024</a:t>
            </a:fld>
            <a:endParaRPr lang="en-GB"/>
          </a:p>
        </p:txBody>
      </p:sp>
      <p:sp>
        <p:nvSpPr>
          <p:cNvPr id="5" name="Footer Placeholder 4">
            <a:extLst>
              <a:ext uri="{FF2B5EF4-FFF2-40B4-BE49-F238E27FC236}">
                <a16:creationId xmlns:a16="http://schemas.microsoft.com/office/drawing/2014/main" id="{94F17FFD-16B8-4B63-8D45-69AA13770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FE272D-D9B2-45EE-A2DD-A3A0991E7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C704B-EE81-4D94-B79E-E16AB1EAEF10}" type="slidenum">
              <a:rPr lang="en-GB" smtClean="0"/>
              <a:t>‹#›</a:t>
            </a:fld>
            <a:endParaRPr lang="en-GB"/>
          </a:p>
        </p:txBody>
      </p:sp>
    </p:spTree>
    <p:extLst>
      <p:ext uri="{BB962C8B-B14F-4D97-AF65-F5344CB8AC3E}">
        <p14:creationId xmlns:p14="http://schemas.microsoft.com/office/powerpoint/2010/main" val="199801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ittlewandlelettersandsounds.org.uk/resources/for-parents/#tabnametabSupportForPhonic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s.collinsopenpage.com/sso/login?service=https%3A//ebooks.collinsopenpage.com/wr/index.html&amp;eulogin=tru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ttle Wandle Phonics – Longlands Primary School">
            <a:extLst>
              <a:ext uri="{FF2B5EF4-FFF2-40B4-BE49-F238E27FC236}">
                <a16:creationId xmlns:a16="http://schemas.microsoft.com/office/drawing/2014/main" id="{BBA66094-A6A3-4692-9AA0-7350BDA56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191001"/>
            <a:ext cx="5619358"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0CF0A3-5BAC-4F77-A404-7FB85C0CFA63}"/>
              </a:ext>
            </a:extLst>
          </p:cNvPr>
          <p:cNvSpPr txBox="1"/>
          <p:nvPr/>
        </p:nvSpPr>
        <p:spPr>
          <a:xfrm>
            <a:off x="2032000" y="1800305"/>
            <a:ext cx="8036560" cy="2215991"/>
          </a:xfrm>
          <a:prstGeom prst="rect">
            <a:avLst/>
          </a:prstGeom>
          <a:noFill/>
        </p:spPr>
        <p:txBody>
          <a:bodyPr wrap="square" rtlCol="0">
            <a:spAutoFit/>
          </a:bodyPr>
          <a:lstStyle/>
          <a:p>
            <a:pPr algn="ctr"/>
            <a:r>
              <a:rPr lang="en-GB" sz="5400" dirty="0">
                <a:latin typeface="Comic Sans MS" panose="030F0702030302020204" pitchFamily="66" charset="0"/>
              </a:rPr>
              <a:t>Little </a:t>
            </a:r>
            <a:r>
              <a:rPr lang="en-GB" sz="5400" dirty="0" err="1">
                <a:latin typeface="Comic Sans MS" panose="030F0702030302020204" pitchFamily="66" charset="0"/>
              </a:rPr>
              <a:t>Wandle</a:t>
            </a:r>
            <a:endParaRPr lang="en-GB" sz="5400" dirty="0">
              <a:latin typeface="Comic Sans MS" panose="030F0702030302020204" pitchFamily="66" charset="0"/>
            </a:endParaRPr>
          </a:p>
          <a:p>
            <a:pPr algn="ctr"/>
            <a:endParaRPr lang="en-GB" sz="4800" dirty="0">
              <a:latin typeface="Comic Sans MS" panose="030F0702030302020204" pitchFamily="66" charset="0"/>
            </a:endParaRPr>
          </a:p>
          <a:p>
            <a:pPr algn="ctr"/>
            <a:r>
              <a:rPr lang="en-GB" sz="3600" dirty="0">
                <a:latin typeface="Comic Sans MS" panose="030F0702030302020204" pitchFamily="66" charset="0"/>
              </a:rPr>
              <a:t>Early Reading information </a:t>
            </a:r>
          </a:p>
        </p:txBody>
      </p:sp>
      <p:pic>
        <p:nvPicPr>
          <p:cNvPr id="5" name="Picture 4">
            <a:extLst>
              <a:ext uri="{FF2B5EF4-FFF2-40B4-BE49-F238E27FC236}">
                <a16:creationId xmlns:a16="http://schemas.microsoft.com/office/drawing/2014/main" id="{A1A3763D-1285-49F0-A323-E34EB9E320D7}"/>
              </a:ext>
            </a:extLst>
          </p:cNvPr>
          <p:cNvPicPr>
            <a:picLocks noChangeAspect="1"/>
          </p:cNvPicPr>
          <p:nvPr/>
        </p:nvPicPr>
        <p:blipFill>
          <a:blip r:embed="rId3"/>
          <a:stretch>
            <a:fillRect/>
          </a:stretch>
        </p:blipFill>
        <p:spPr>
          <a:xfrm>
            <a:off x="9114155" y="4016296"/>
            <a:ext cx="2839720" cy="2839720"/>
          </a:xfrm>
          <a:prstGeom prst="rect">
            <a:avLst/>
          </a:prstGeom>
        </p:spPr>
      </p:pic>
    </p:spTree>
    <p:extLst>
      <p:ext uri="{BB962C8B-B14F-4D97-AF65-F5344CB8AC3E}">
        <p14:creationId xmlns:p14="http://schemas.microsoft.com/office/powerpoint/2010/main" val="336495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924C-2850-47BF-B248-321298675AD3}"/>
              </a:ext>
            </a:extLst>
          </p:cNvPr>
          <p:cNvSpPr>
            <a:spLocks noGrp="1"/>
          </p:cNvSpPr>
          <p:nvPr>
            <p:ph type="title"/>
          </p:nvPr>
        </p:nvSpPr>
        <p:spPr/>
        <p:txBody>
          <a:bodyPr/>
          <a:lstStyle/>
          <a:p>
            <a:r>
              <a:rPr lang="en-GB" dirty="0">
                <a:latin typeface="Comic Sans MS" panose="030F0702030302020204" pitchFamily="66" charset="0"/>
              </a:rPr>
              <a:t>Why are we moving to Little </a:t>
            </a:r>
            <a:r>
              <a:rPr lang="en-GB" dirty="0" err="1">
                <a:latin typeface="Comic Sans MS" panose="030F0702030302020204" pitchFamily="66" charset="0"/>
              </a:rPr>
              <a:t>Wandle</a:t>
            </a:r>
            <a:r>
              <a:rPr lang="en-GB" dirty="0">
                <a:latin typeface="Comic Sans MS" panose="030F0702030302020204" pitchFamily="66" charset="0"/>
              </a:rPr>
              <a:t>?</a:t>
            </a:r>
          </a:p>
        </p:txBody>
      </p:sp>
      <p:sp>
        <p:nvSpPr>
          <p:cNvPr id="3" name="Content Placeholder 2">
            <a:extLst>
              <a:ext uri="{FF2B5EF4-FFF2-40B4-BE49-F238E27FC236}">
                <a16:creationId xmlns:a16="http://schemas.microsoft.com/office/drawing/2014/main" id="{333C34F4-228C-483A-8BDF-D7AD8C14F4F2}"/>
              </a:ext>
            </a:extLst>
          </p:cNvPr>
          <p:cNvSpPr>
            <a:spLocks noGrp="1"/>
          </p:cNvSpPr>
          <p:nvPr>
            <p:ph idx="1"/>
          </p:nvPr>
        </p:nvSpPr>
        <p:spPr/>
        <p:txBody>
          <a:bodyPr>
            <a:normAutofit/>
          </a:bodyPr>
          <a:lstStyle/>
          <a:p>
            <a:r>
              <a:rPr lang="en-GB" sz="2400" dirty="0">
                <a:latin typeface="Comic Sans MS" panose="030F0702030302020204" pitchFamily="66" charset="0"/>
              </a:rPr>
              <a:t>‘Teach reading and change lives’</a:t>
            </a:r>
          </a:p>
          <a:p>
            <a:endParaRPr lang="en-GB" sz="1050" dirty="0">
              <a:latin typeface="Comic Sans MS" panose="030F0702030302020204" pitchFamily="66" charset="0"/>
            </a:endParaRPr>
          </a:p>
          <a:p>
            <a:r>
              <a:rPr lang="en-GB" sz="2400" dirty="0">
                <a:latin typeface="Comic Sans MS" panose="030F0702030302020204" pitchFamily="66" charset="0"/>
              </a:rPr>
              <a:t>That every child should be supported to read and love it.</a:t>
            </a:r>
          </a:p>
          <a:p>
            <a:endParaRPr lang="en-GB" sz="1050" dirty="0">
              <a:latin typeface="Comic Sans MS" panose="030F0702030302020204" pitchFamily="66" charset="0"/>
            </a:endParaRPr>
          </a:p>
          <a:p>
            <a:r>
              <a:rPr lang="en-GB" sz="2400" b="0" i="0" dirty="0">
                <a:solidFill>
                  <a:srgbClr val="000000"/>
                </a:solidFill>
                <a:effectLst/>
                <a:latin typeface="Comic Sans MS" panose="030F0702030302020204" pitchFamily="66" charset="0"/>
              </a:rPr>
              <a:t>Little </a:t>
            </a:r>
            <a:r>
              <a:rPr lang="en-GB" sz="2400" b="0" i="0" dirty="0" err="1">
                <a:solidFill>
                  <a:srgbClr val="000000"/>
                </a:solidFill>
                <a:effectLst/>
                <a:latin typeface="Comic Sans MS" panose="030F0702030302020204" pitchFamily="66" charset="0"/>
              </a:rPr>
              <a:t>Wandle</a:t>
            </a:r>
            <a:r>
              <a:rPr lang="en-GB" sz="2400" b="0" i="0" dirty="0">
                <a:solidFill>
                  <a:srgbClr val="000000"/>
                </a:solidFill>
                <a:effectLst/>
                <a:latin typeface="Comic Sans MS" panose="030F0702030302020204" pitchFamily="66" charset="0"/>
              </a:rPr>
              <a:t> Letters and Sounds Revised reflects the latest evidence-based understanding of how children learn.</a:t>
            </a:r>
            <a:endParaRPr lang="en-GB" sz="2400" dirty="0">
              <a:latin typeface="Comic Sans MS" panose="030F0702030302020204" pitchFamily="66" charset="0"/>
            </a:endParaRPr>
          </a:p>
        </p:txBody>
      </p:sp>
      <p:graphicFrame>
        <p:nvGraphicFramePr>
          <p:cNvPr id="4" name="Table 4">
            <a:extLst>
              <a:ext uri="{FF2B5EF4-FFF2-40B4-BE49-F238E27FC236}">
                <a16:creationId xmlns:a16="http://schemas.microsoft.com/office/drawing/2014/main" id="{090143D3-E3ED-40D1-AEDF-22C1F34F28D3}"/>
              </a:ext>
            </a:extLst>
          </p:cNvPr>
          <p:cNvGraphicFramePr>
            <a:graphicFrameLocks noGrp="1"/>
          </p:cNvGraphicFramePr>
          <p:nvPr>
            <p:extLst>
              <p:ext uri="{D42A27DB-BD31-4B8C-83A1-F6EECF244321}">
                <p14:modId xmlns:p14="http://schemas.microsoft.com/office/powerpoint/2010/main" val="2734359716"/>
              </p:ext>
            </p:extLst>
          </p:nvPr>
        </p:nvGraphicFramePr>
        <p:xfrm>
          <a:off x="416560" y="4908655"/>
          <a:ext cx="11358880" cy="987214"/>
        </p:xfrm>
        <a:graphic>
          <a:graphicData uri="http://schemas.openxmlformats.org/drawingml/2006/table">
            <a:tbl>
              <a:tblPr firstRow="1" bandRow="1">
                <a:tableStyleId>{5C22544A-7EE6-4342-B048-85BDC9FD1C3A}</a:tableStyleId>
              </a:tblPr>
              <a:tblGrid>
                <a:gridCol w="2839720">
                  <a:extLst>
                    <a:ext uri="{9D8B030D-6E8A-4147-A177-3AD203B41FA5}">
                      <a16:colId xmlns:a16="http://schemas.microsoft.com/office/drawing/2014/main" val="3928325700"/>
                    </a:ext>
                  </a:extLst>
                </a:gridCol>
                <a:gridCol w="2839720">
                  <a:extLst>
                    <a:ext uri="{9D8B030D-6E8A-4147-A177-3AD203B41FA5}">
                      <a16:colId xmlns:a16="http://schemas.microsoft.com/office/drawing/2014/main" val="1411073537"/>
                    </a:ext>
                  </a:extLst>
                </a:gridCol>
                <a:gridCol w="2839720">
                  <a:extLst>
                    <a:ext uri="{9D8B030D-6E8A-4147-A177-3AD203B41FA5}">
                      <a16:colId xmlns:a16="http://schemas.microsoft.com/office/drawing/2014/main" val="1920926056"/>
                    </a:ext>
                  </a:extLst>
                </a:gridCol>
                <a:gridCol w="2839720">
                  <a:extLst>
                    <a:ext uri="{9D8B030D-6E8A-4147-A177-3AD203B41FA5}">
                      <a16:colId xmlns:a16="http://schemas.microsoft.com/office/drawing/2014/main" val="1580967842"/>
                    </a:ext>
                  </a:extLst>
                </a:gridCol>
              </a:tblGrid>
              <a:tr h="987214">
                <a:tc>
                  <a:txBody>
                    <a:bodyPr/>
                    <a:lstStyle/>
                    <a:p>
                      <a:pPr algn="ctr"/>
                      <a:r>
                        <a:rPr lang="en-GB" sz="2000" dirty="0">
                          <a:solidFill>
                            <a:schemeClr val="tx1"/>
                          </a:solidFill>
                          <a:latin typeface="Comic Sans MS" panose="030F0702030302020204" pitchFamily="66" charset="0"/>
                        </a:rPr>
                        <a:t>Focused attention</a:t>
                      </a:r>
                    </a:p>
                  </a:txBody>
                  <a:tcPr anchor="ctr">
                    <a:solidFill>
                      <a:srgbClr val="FFC000"/>
                    </a:solidFill>
                  </a:tcPr>
                </a:tc>
                <a:tc>
                  <a:txBody>
                    <a:bodyPr/>
                    <a:lstStyle/>
                    <a:p>
                      <a:pPr algn="ctr"/>
                      <a:r>
                        <a:rPr lang="en-GB" sz="2000" dirty="0">
                          <a:solidFill>
                            <a:schemeClr val="tx1"/>
                          </a:solidFill>
                          <a:latin typeface="Comic Sans MS" panose="030F0702030302020204" pitchFamily="66" charset="0"/>
                        </a:rPr>
                        <a:t>Active engagement</a:t>
                      </a:r>
                    </a:p>
                  </a:txBody>
                  <a:tcPr anchor="ctr">
                    <a:solidFill>
                      <a:srgbClr val="92D050"/>
                    </a:solidFill>
                  </a:tcPr>
                </a:tc>
                <a:tc>
                  <a:txBody>
                    <a:bodyPr/>
                    <a:lstStyle/>
                    <a:p>
                      <a:pPr algn="ctr"/>
                      <a:r>
                        <a:rPr lang="en-GB" sz="2000" dirty="0">
                          <a:solidFill>
                            <a:schemeClr val="tx1"/>
                          </a:solidFill>
                          <a:latin typeface="Comic Sans MS" panose="030F0702030302020204" pitchFamily="66" charset="0"/>
                        </a:rPr>
                        <a:t>Error feedback</a:t>
                      </a:r>
                    </a:p>
                  </a:txBody>
                  <a:tcPr anchor="ctr">
                    <a:solidFill>
                      <a:srgbClr val="FFFF00"/>
                    </a:solidFill>
                  </a:tcPr>
                </a:tc>
                <a:tc>
                  <a:txBody>
                    <a:bodyPr/>
                    <a:lstStyle/>
                    <a:p>
                      <a:pPr algn="ctr"/>
                      <a:r>
                        <a:rPr lang="en-GB" sz="2000" dirty="0">
                          <a:solidFill>
                            <a:schemeClr val="tx1"/>
                          </a:solidFill>
                          <a:latin typeface="Comic Sans MS" panose="030F0702030302020204" pitchFamily="66" charset="0"/>
                        </a:rPr>
                        <a:t>Practice and consolidation</a:t>
                      </a:r>
                    </a:p>
                  </a:txBody>
                  <a:tcPr anchor="ctr">
                    <a:solidFill>
                      <a:srgbClr val="00B0F0"/>
                    </a:solidFill>
                  </a:tcPr>
                </a:tc>
                <a:extLst>
                  <a:ext uri="{0D108BD9-81ED-4DB2-BD59-A6C34878D82A}">
                    <a16:rowId xmlns:a16="http://schemas.microsoft.com/office/drawing/2014/main" val="476842001"/>
                  </a:ext>
                </a:extLst>
              </a:tr>
            </a:tbl>
          </a:graphicData>
        </a:graphic>
      </p:graphicFrame>
    </p:spTree>
    <p:extLst>
      <p:ext uri="{BB962C8B-B14F-4D97-AF65-F5344CB8AC3E}">
        <p14:creationId xmlns:p14="http://schemas.microsoft.com/office/powerpoint/2010/main" val="359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924C-2850-47BF-B248-321298675AD3}"/>
              </a:ext>
            </a:extLst>
          </p:cNvPr>
          <p:cNvSpPr>
            <a:spLocks noGrp="1"/>
          </p:cNvSpPr>
          <p:nvPr>
            <p:ph type="title"/>
          </p:nvPr>
        </p:nvSpPr>
        <p:spPr/>
        <p:txBody>
          <a:bodyPr/>
          <a:lstStyle/>
          <a:p>
            <a:r>
              <a:rPr lang="en-GB" dirty="0">
                <a:latin typeface="Comic Sans MS" panose="030F0702030302020204" pitchFamily="66" charset="0"/>
              </a:rPr>
              <a:t>What is phonics?</a:t>
            </a:r>
          </a:p>
        </p:txBody>
      </p:sp>
      <p:sp>
        <p:nvSpPr>
          <p:cNvPr id="3" name="Content Placeholder 2">
            <a:extLst>
              <a:ext uri="{FF2B5EF4-FFF2-40B4-BE49-F238E27FC236}">
                <a16:creationId xmlns:a16="http://schemas.microsoft.com/office/drawing/2014/main" id="{333C34F4-228C-483A-8BDF-D7AD8C14F4F2}"/>
              </a:ext>
            </a:extLst>
          </p:cNvPr>
          <p:cNvSpPr>
            <a:spLocks noGrp="1"/>
          </p:cNvSpPr>
          <p:nvPr>
            <p:ph idx="1"/>
          </p:nvPr>
        </p:nvSpPr>
        <p:spPr/>
        <p:txBody>
          <a:bodyPr>
            <a:normAutofit/>
          </a:bodyPr>
          <a:lstStyle/>
          <a:p>
            <a:pPr marL="0" indent="0">
              <a:lnSpc>
                <a:spcPct val="200000"/>
              </a:lnSpc>
              <a:buNone/>
            </a:pP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Making connections between the sounds of our spoken words and the letters that are used to write them down. </a:t>
            </a:r>
          </a:p>
        </p:txBody>
      </p:sp>
      <p:pic>
        <p:nvPicPr>
          <p:cNvPr id="3076" name="Picture 4" descr="8,965 Phonics Images, Stock Photos, 3D objects, &amp; Vectors | Shutterstock">
            <a:extLst>
              <a:ext uri="{FF2B5EF4-FFF2-40B4-BE49-F238E27FC236}">
                <a16:creationId xmlns:a16="http://schemas.microsoft.com/office/drawing/2014/main" id="{B5A38E16-A490-4C10-AD38-6C32E2835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1688613" y="3732650"/>
            <a:ext cx="4067258" cy="28376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300+ Phonics Stock Photos, Pictures &amp; Royalty-Free Images - iStock |  Phonics worksheet, Phonics learning, Teacher phonics">
            <a:extLst>
              <a:ext uri="{FF2B5EF4-FFF2-40B4-BE49-F238E27FC236}">
                <a16:creationId xmlns:a16="http://schemas.microsoft.com/office/drawing/2014/main" id="{27C8EA76-1539-40E4-BCA9-269EDFE6F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284" y="3732650"/>
            <a:ext cx="3955764" cy="280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2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A123-14CF-4AF5-8993-A1685FD6286E}"/>
              </a:ext>
            </a:extLst>
          </p:cNvPr>
          <p:cNvSpPr>
            <a:spLocks noGrp="1"/>
          </p:cNvSpPr>
          <p:nvPr>
            <p:ph type="title"/>
          </p:nvPr>
        </p:nvSpPr>
        <p:spPr/>
        <p:txBody>
          <a:bodyPr/>
          <a:lstStyle/>
          <a:p>
            <a:r>
              <a:rPr lang="en-GB" dirty="0">
                <a:latin typeface="Comic Sans MS" panose="030F0702030302020204" pitchFamily="66" charset="0"/>
              </a:rPr>
              <a:t>Blending</a:t>
            </a:r>
          </a:p>
        </p:txBody>
      </p:sp>
      <p:pic>
        <p:nvPicPr>
          <p:cNvPr id="5" name="Picture 4">
            <a:extLst>
              <a:ext uri="{FF2B5EF4-FFF2-40B4-BE49-F238E27FC236}">
                <a16:creationId xmlns:a16="http://schemas.microsoft.com/office/drawing/2014/main" id="{189F4AF9-15F6-4C10-B479-177ABD9A3552}"/>
              </a:ext>
            </a:extLst>
          </p:cNvPr>
          <p:cNvPicPr>
            <a:picLocks noChangeAspect="1"/>
          </p:cNvPicPr>
          <p:nvPr/>
        </p:nvPicPr>
        <p:blipFill>
          <a:blip r:embed="rId2"/>
          <a:stretch>
            <a:fillRect/>
          </a:stretch>
        </p:blipFill>
        <p:spPr>
          <a:xfrm>
            <a:off x="672983" y="1873182"/>
            <a:ext cx="5010803" cy="2908368"/>
          </a:xfrm>
          <a:prstGeom prst="rect">
            <a:avLst/>
          </a:prstGeom>
        </p:spPr>
      </p:pic>
      <p:sp>
        <p:nvSpPr>
          <p:cNvPr id="6" name="TextBox 5">
            <a:extLst>
              <a:ext uri="{FF2B5EF4-FFF2-40B4-BE49-F238E27FC236}">
                <a16:creationId xmlns:a16="http://schemas.microsoft.com/office/drawing/2014/main" id="{CF18A7F0-3C0E-4787-890F-A7EB83135428}"/>
              </a:ext>
            </a:extLst>
          </p:cNvPr>
          <p:cNvSpPr txBox="1"/>
          <p:nvPr/>
        </p:nvSpPr>
        <p:spPr>
          <a:xfrm>
            <a:off x="6077603" y="1479588"/>
            <a:ext cx="5010803" cy="3898824"/>
          </a:xfrm>
          <a:prstGeom prst="rect">
            <a:avLst/>
          </a:prstGeom>
          <a:noFill/>
        </p:spPr>
        <p:txBody>
          <a:bodyPr wrap="square" rtlCol="0">
            <a:spAutoFit/>
          </a:bodyPr>
          <a:lstStyle/>
          <a:p>
            <a:pPr>
              <a:lnSpc>
                <a:spcPct val="150000"/>
              </a:lnSpc>
            </a:pPr>
            <a:r>
              <a:rPr lang="en-GB" sz="2800" dirty="0">
                <a:latin typeface="Comic Sans MS" panose="030F0702030302020204" pitchFamily="66" charset="0"/>
              </a:rPr>
              <a:t>The process of joining together one or more sounds in order to read a word.</a:t>
            </a:r>
          </a:p>
          <a:p>
            <a:pPr>
              <a:lnSpc>
                <a:spcPct val="150000"/>
              </a:lnSpc>
            </a:pPr>
            <a:endParaRPr lang="en-GB" sz="2800" dirty="0">
              <a:latin typeface="Comic Sans MS" panose="030F0702030302020204" pitchFamily="66" charset="0"/>
            </a:endParaRPr>
          </a:p>
          <a:p>
            <a:pPr>
              <a:lnSpc>
                <a:spcPct val="150000"/>
              </a:lnSpc>
            </a:pPr>
            <a:r>
              <a:rPr lang="en-GB" sz="2800" dirty="0">
                <a:latin typeface="Comic Sans MS" panose="030F0702030302020204" pitchFamily="66" charset="0"/>
              </a:rPr>
              <a:t>Starts with oral blending, then moves on to reading. </a:t>
            </a:r>
          </a:p>
        </p:txBody>
      </p:sp>
    </p:spTree>
    <p:extLst>
      <p:ext uri="{BB962C8B-B14F-4D97-AF65-F5344CB8AC3E}">
        <p14:creationId xmlns:p14="http://schemas.microsoft.com/office/powerpoint/2010/main" val="61052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45EA-CCE5-41E1-8CE0-C3F1A40F904C}"/>
              </a:ext>
            </a:extLst>
          </p:cNvPr>
          <p:cNvSpPr>
            <a:spLocks noGrp="1"/>
          </p:cNvSpPr>
          <p:nvPr>
            <p:ph type="title"/>
          </p:nvPr>
        </p:nvSpPr>
        <p:spPr/>
        <p:txBody>
          <a:bodyPr/>
          <a:lstStyle/>
          <a:p>
            <a:r>
              <a:rPr lang="en-GB" dirty="0">
                <a:latin typeface="Comic Sans MS" panose="030F0702030302020204" pitchFamily="66" charset="0"/>
              </a:rPr>
              <a:t>Little </a:t>
            </a:r>
            <a:r>
              <a:rPr lang="en-GB" dirty="0" err="1">
                <a:latin typeface="Comic Sans MS" panose="030F0702030302020204" pitchFamily="66" charset="0"/>
              </a:rPr>
              <a:t>Wandle</a:t>
            </a:r>
            <a:r>
              <a:rPr lang="en-GB" dirty="0">
                <a:latin typeface="Comic Sans MS" panose="030F0702030302020204" pitchFamily="66" charset="0"/>
              </a:rPr>
              <a:t> online</a:t>
            </a:r>
          </a:p>
        </p:txBody>
      </p:sp>
      <p:sp>
        <p:nvSpPr>
          <p:cNvPr id="3" name="Content Placeholder 2">
            <a:extLst>
              <a:ext uri="{FF2B5EF4-FFF2-40B4-BE49-F238E27FC236}">
                <a16:creationId xmlns:a16="http://schemas.microsoft.com/office/drawing/2014/main" id="{18D5FA5B-41D1-4EB0-880E-D5F06C63862B}"/>
              </a:ext>
            </a:extLst>
          </p:cNvPr>
          <p:cNvSpPr>
            <a:spLocks noGrp="1"/>
          </p:cNvSpPr>
          <p:nvPr>
            <p:ph idx="1"/>
          </p:nvPr>
        </p:nvSpPr>
        <p:spPr>
          <a:xfrm>
            <a:off x="838200" y="5650787"/>
            <a:ext cx="10515600" cy="526176"/>
          </a:xfrm>
        </p:spPr>
        <p:txBody>
          <a:bodyPr>
            <a:normAutofit/>
          </a:bodyPr>
          <a:lstStyle/>
          <a:p>
            <a:pPr marL="0" indent="0">
              <a:buNone/>
            </a:pPr>
            <a:r>
              <a:rPr lang="en-GB" sz="1600" dirty="0">
                <a:latin typeface="Comic Sans MS" panose="030F0702030302020204" pitchFamily="66" charset="0"/>
                <a:hlinkClick r:id="rId2"/>
              </a:rPr>
              <a:t>https://www.littlewandlelettersandsounds.org.uk/resources/for-parents/#tabnametabSupportForPhonics</a:t>
            </a:r>
            <a:r>
              <a:rPr lang="en-GB" sz="1600" dirty="0">
                <a:latin typeface="Comic Sans MS" panose="030F0702030302020204" pitchFamily="66" charset="0"/>
              </a:rPr>
              <a:t> </a:t>
            </a:r>
          </a:p>
        </p:txBody>
      </p:sp>
      <p:sp>
        <p:nvSpPr>
          <p:cNvPr id="4" name="TextBox 3">
            <a:extLst>
              <a:ext uri="{FF2B5EF4-FFF2-40B4-BE49-F238E27FC236}">
                <a16:creationId xmlns:a16="http://schemas.microsoft.com/office/drawing/2014/main" id="{1061F5AA-0333-48CC-BD0D-B83801A5447A}"/>
              </a:ext>
            </a:extLst>
          </p:cNvPr>
          <p:cNvSpPr txBox="1"/>
          <p:nvPr/>
        </p:nvSpPr>
        <p:spPr>
          <a:xfrm>
            <a:off x="688369" y="1802753"/>
            <a:ext cx="9544692" cy="3252493"/>
          </a:xfrm>
          <a:prstGeom prst="rect">
            <a:avLst/>
          </a:prstGeom>
          <a:noFill/>
        </p:spPr>
        <p:txBody>
          <a:bodyPr wrap="square" rtlCol="0">
            <a:spAutoFit/>
          </a:bodyPr>
          <a:lstStyle/>
          <a:p>
            <a:pPr marL="285750" indent="-285750">
              <a:lnSpc>
                <a:spcPct val="150000"/>
              </a:lnSpc>
              <a:buFont typeface="Wingdings" panose="05000000000000000000" pitchFamily="2" charset="2"/>
              <a:buChar char="à"/>
            </a:pPr>
            <a:r>
              <a:rPr lang="en-GB" sz="2800" dirty="0">
                <a:latin typeface="Comic Sans MS" panose="030F0702030302020204" pitchFamily="66" charset="0"/>
                <a:sym typeface="Wingdings" panose="05000000000000000000" pitchFamily="2" charset="2"/>
              </a:rPr>
              <a:t>Support for phonics</a:t>
            </a:r>
          </a:p>
          <a:p>
            <a:pPr marL="285750" indent="-285750">
              <a:lnSpc>
                <a:spcPct val="150000"/>
              </a:lnSpc>
              <a:buFont typeface="Wingdings" panose="05000000000000000000" pitchFamily="2" charset="2"/>
              <a:buChar char="à"/>
            </a:pPr>
            <a:r>
              <a:rPr lang="en-GB" sz="2800" dirty="0">
                <a:latin typeface="Comic Sans MS" panose="030F0702030302020204" pitchFamily="66" charset="0"/>
                <a:sym typeface="Wingdings" panose="05000000000000000000" pitchFamily="2" charset="2"/>
              </a:rPr>
              <a:t>How we teach</a:t>
            </a:r>
          </a:p>
          <a:p>
            <a:pPr marL="285750" indent="-285750">
              <a:lnSpc>
                <a:spcPct val="150000"/>
              </a:lnSpc>
              <a:buFont typeface="Wingdings" panose="05000000000000000000" pitchFamily="2" charset="2"/>
              <a:buChar char="à"/>
            </a:pPr>
            <a:r>
              <a:rPr lang="en-GB" sz="2800" dirty="0">
                <a:latin typeface="Comic Sans MS" panose="030F0702030302020204" pitchFamily="66" charset="0"/>
                <a:sym typeface="Wingdings" panose="05000000000000000000" pitchFamily="2" charset="2"/>
              </a:rPr>
              <a:t>Books coming home</a:t>
            </a:r>
          </a:p>
          <a:p>
            <a:pPr marL="285750" indent="-285750">
              <a:lnSpc>
                <a:spcPct val="150000"/>
              </a:lnSpc>
              <a:buFont typeface="Wingdings" panose="05000000000000000000" pitchFamily="2" charset="2"/>
              <a:buChar char="à"/>
            </a:pPr>
            <a:r>
              <a:rPr lang="en-GB" sz="2800" dirty="0">
                <a:latin typeface="Comic Sans MS" panose="030F0702030302020204" pitchFamily="66" charset="0"/>
                <a:sym typeface="Wingdings" panose="05000000000000000000" pitchFamily="2" charset="2"/>
              </a:rPr>
              <a:t>Nursery rhymes – videos</a:t>
            </a:r>
          </a:p>
          <a:p>
            <a:pPr marL="285750" indent="-285750">
              <a:lnSpc>
                <a:spcPct val="150000"/>
              </a:lnSpc>
              <a:buFont typeface="Wingdings" panose="05000000000000000000" pitchFamily="2" charset="2"/>
              <a:buChar char="à"/>
            </a:pPr>
            <a:r>
              <a:rPr lang="en-GB" sz="2800" dirty="0">
                <a:latin typeface="Comic Sans MS" panose="030F0702030302020204" pitchFamily="66" charset="0"/>
                <a:sym typeface="Wingdings" panose="05000000000000000000" pitchFamily="2" charset="2"/>
              </a:rPr>
              <a:t>Nursery rhymes - downloads</a:t>
            </a:r>
            <a:endParaRPr lang="en-GB" sz="2800" dirty="0">
              <a:latin typeface="Comic Sans MS" panose="030F0702030302020204" pitchFamily="66" charset="0"/>
            </a:endParaRPr>
          </a:p>
        </p:txBody>
      </p:sp>
    </p:spTree>
    <p:extLst>
      <p:ext uri="{BB962C8B-B14F-4D97-AF65-F5344CB8AC3E}">
        <p14:creationId xmlns:p14="http://schemas.microsoft.com/office/powerpoint/2010/main" val="300658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924C-2850-47BF-B248-321298675AD3}"/>
              </a:ext>
            </a:extLst>
          </p:cNvPr>
          <p:cNvSpPr>
            <a:spLocks noGrp="1"/>
          </p:cNvSpPr>
          <p:nvPr>
            <p:ph type="title"/>
          </p:nvPr>
        </p:nvSpPr>
        <p:spPr/>
        <p:txBody>
          <a:bodyPr/>
          <a:lstStyle/>
          <a:p>
            <a:r>
              <a:rPr lang="en-GB" dirty="0">
                <a:latin typeface="Comic Sans MS" panose="030F0702030302020204" pitchFamily="66" charset="0"/>
              </a:rPr>
              <a:t>Home reading</a:t>
            </a:r>
          </a:p>
        </p:txBody>
      </p:sp>
      <p:sp>
        <p:nvSpPr>
          <p:cNvPr id="3" name="Content Placeholder 2">
            <a:extLst>
              <a:ext uri="{FF2B5EF4-FFF2-40B4-BE49-F238E27FC236}">
                <a16:creationId xmlns:a16="http://schemas.microsoft.com/office/drawing/2014/main" id="{333C34F4-228C-483A-8BDF-D7AD8C14F4F2}"/>
              </a:ext>
            </a:extLst>
          </p:cNvPr>
          <p:cNvSpPr>
            <a:spLocks noGrp="1"/>
          </p:cNvSpPr>
          <p:nvPr>
            <p:ph idx="1"/>
          </p:nvPr>
        </p:nvSpPr>
        <p:spPr>
          <a:xfrm>
            <a:off x="838200" y="5974398"/>
            <a:ext cx="10515600" cy="883602"/>
          </a:xfrm>
        </p:spPr>
        <p:txBody>
          <a:bodyPr>
            <a:normAutofit/>
          </a:bodyPr>
          <a:lstStyle/>
          <a:p>
            <a:pPr marL="0" indent="0">
              <a:lnSpc>
                <a:spcPct val="200000"/>
              </a:lnSpc>
              <a:buNone/>
            </a:pPr>
            <a:r>
              <a:rPr lang="en-GB" sz="1400" dirty="0">
                <a:latin typeface="Comic Sans MS" panose="030F0702030302020204" pitchFamily="66" charset="0"/>
                <a:hlinkClick r:id="rId3"/>
              </a:rPr>
              <a:t>https://ops.collinsopenpage.com/sso/login?service=https%3A//ebooks.collinsopenpage.com/wr/index.html&amp;eulogin=true</a:t>
            </a:r>
            <a:r>
              <a:rPr lang="en-GB" sz="1400" dirty="0">
                <a:latin typeface="Comic Sans MS" panose="030F0702030302020204" pitchFamily="66" charset="0"/>
              </a:rPr>
              <a:t> </a:t>
            </a:r>
          </a:p>
        </p:txBody>
      </p:sp>
      <p:sp>
        <p:nvSpPr>
          <p:cNvPr id="4" name="TextBox 3">
            <a:extLst>
              <a:ext uri="{FF2B5EF4-FFF2-40B4-BE49-F238E27FC236}">
                <a16:creationId xmlns:a16="http://schemas.microsoft.com/office/drawing/2014/main" id="{D39006E5-CCF1-41F9-87AE-BA7B666A339A}"/>
              </a:ext>
            </a:extLst>
          </p:cNvPr>
          <p:cNvSpPr txBox="1"/>
          <p:nvPr/>
        </p:nvSpPr>
        <p:spPr>
          <a:xfrm>
            <a:off x="477520" y="1721168"/>
            <a:ext cx="10876280" cy="3785652"/>
          </a:xfrm>
          <a:prstGeom prst="rect">
            <a:avLst/>
          </a:prstGeom>
          <a:noFill/>
        </p:spPr>
        <p:txBody>
          <a:bodyPr wrap="square" rtlCol="0">
            <a:spAutoFit/>
          </a:bodyPr>
          <a:lstStyle/>
          <a:p>
            <a:r>
              <a:rPr lang="en-GB" sz="2400" dirty="0">
                <a:latin typeface="Comic Sans MS" panose="030F0702030302020204" pitchFamily="66" charset="0"/>
              </a:rPr>
              <a:t>1) Decodable books - Reading books that are matched to your child’s phonics level, meaning they include the sounds they have been taught and there shouldn’t be any unknown sounds. </a:t>
            </a:r>
          </a:p>
          <a:p>
            <a:endParaRPr lang="en-GB" sz="2400" dirty="0">
              <a:latin typeface="Comic Sans MS" panose="030F0702030302020204" pitchFamily="66" charset="0"/>
            </a:endParaRPr>
          </a:p>
          <a:p>
            <a:r>
              <a:rPr lang="en-GB" sz="2400" dirty="0">
                <a:latin typeface="Comic Sans MS" panose="030F0702030302020204" pitchFamily="66" charset="0"/>
              </a:rPr>
              <a:t>These are the </a:t>
            </a:r>
            <a:r>
              <a:rPr lang="en-GB" sz="2400" u="sng" dirty="0">
                <a:latin typeface="Comic Sans MS" panose="030F0702030302020204" pitchFamily="66" charset="0"/>
              </a:rPr>
              <a:t>same</a:t>
            </a:r>
            <a:r>
              <a:rPr lang="en-GB" sz="2400" dirty="0">
                <a:latin typeface="Comic Sans MS" panose="030F0702030302020204" pitchFamily="66" charset="0"/>
              </a:rPr>
              <a:t> book your child will have read the previous week in their Little </a:t>
            </a:r>
            <a:r>
              <a:rPr lang="en-GB" sz="2400" dirty="0" err="1">
                <a:latin typeface="Comic Sans MS" panose="030F0702030302020204" pitchFamily="66" charset="0"/>
              </a:rPr>
              <a:t>Wandle</a:t>
            </a:r>
            <a:r>
              <a:rPr lang="en-GB" sz="2400" dirty="0">
                <a:latin typeface="Comic Sans MS" panose="030F0702030302020204" pitchFamily="66" charset="0"/>
              </a:rPr>
              <a:t> reading squad sessions. </a:t>
            </a:r>
          </a:p>
          <a:p>
            <a:endParaRPr lang="en-GB" sz="2400" dirty="0">
              <a:latin typeface="Comic Sans MS" panose="030F0702030302020204" pitchFamily="66" charset="0"/>
            </a:endParaRPr>
          </a:p>
          <a:p>
            <a:r>
              <a:rPr lang="en-GB" sz="2400" dirty="0">
                <a:latin typeface="Comic Sans MS" panose="030F0702030302020204" pitchFamily="66" charset="0"/>
              </a:rPr>
              <a:t>Accessed via the E-Library. </a:t>
            </a:r>
          </a:p>
          <a:p>
            <a:endParaRPr lang="en-GB" sz="2400" dirty="0">
              <a:latin typeface="Comic Sans MS" panose="030F0702030302020204" pitchFamily="66" charset="0"/>
            </a:endParaRPr>
          </a:p>
          <a:p>
            <a:r>
              <a:rPr lang="en-GB" sz="2400" dirty="0">
                <a:latin typeface="Comic Sans MS" panose="030F0702030302020204" pitchFamily="66" charset="0"/>
              </a:rPr>
              <a:t>Login details will be sent home in September.</a:t>
            </a:r>
          </a:p>
        </p:txBody>
      </p:sp>
    </p:spTree>
    <p:extLst>
      <p:ext uri="{BB962C8B-B14F-4D97-AF65-F5344CB8AC3E}">
        <p14:creationId xmlns:p14="http://schemas.microsoft.com/office/powerpoint/2010/main" val="190087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924C-2850-47BF-B248-321298675AD3}"/>
              </a:ext>
            </a:extLst>
          </p:cNvPr>
          <p:cNvSpPr>
            <a:spLocks noGrp="1"/>
          </p:cNvSpPr>
          <p:nvPr>
            <p:ph type="title"/>
          </p:nvPr>
        </p:nvSpPr>
        <p:spPr/>
        <p:txBody>
          <a:bodyPr/>
          <a:lstStyle/>
          <a:p>
            <a:r>
              <a:rPr lang="en-GB" dirty="0">
                <a:latin typeface="Comic Sans MS" panose="030F0702030302020204" pitchFamily="66" charset="0"/>
              </a:rPr>
              <a:t>Home reading</a:t>
            </a:r>
          </a:p>
        </p:txBody>
      </p:sp>
      <p:sp>
        <p:nvSpPr>
          <p:cNvPr id="4" name="TextBox 3">
            <a:extLst>
              <a:ext uri="{FF2B5EF4-FFF2-40B4-BE49-F238E27FC236}">
                <a16:creationId xmlns:a16="http://schemas.microsoft.com/office/drawing/2014/main" id="{D39006E5-CCF1-41F9-87AE-BA7B666A339A}"/>
              </a:ext>
            </a:extLst>
          </p:cNvPr>
          <p:cNvSpPr txBox="1"/>
          <p:nvPr/>
        </p:nvSpPr>
        <p:spPr>
          <a:xfrm>
            <a:off x="477520" y="1721168"/>
            <a:ext cx="10876280" cy="2123658"/>
          </a:xfrm>
          <a:prstGeom prst="rect">
            <a:avLst/>
          </a:prstGeom>
          <a:noFill/>
        </p:spPr>
        <p:txBody>
          <a:bodyPr wrap="square" rtlCol="0">
            <a:spAutoFit/>
          </a:bodyPr>
          <a:lstStyle/>
          <a:p>
            <a:r>
              <a:rPr lang="en-GB" sz="2800" dirty="0">
                <a:latin typeface="Comic Sans MS" panose="030F0702030302020204" pitchFamily="66" charset="0"/>
              </a:rPr>
              <a:t>2) ‘Share with me’ book. </a:t>
            </a:r>
            <a:r>
              <a:rPr lang="en-GB" sz="2800" b="0" i="0" dirty="0">
                <a:solidFill>
                  <a:srgbClr val="000000"/>
                </a:solidFill>
                <a:effectLst/>
                <a:latin typeface="Comic Sans MS" panose="030F0702030302020204" pitchFamily="66" charset="0"/>
              </a:rPr>
              <a:t>Your child </a:t>
            </a:r>
            <a:r>
              <a:rPr lang="en-GB" sz="2800" b="0" i="0" u="sng" dirty="0">
                <a:solidFill>
                  <a:srgbClr val="000000"/>
                </a:solidFill>
                <a:effectLst/>
                <a:latin typeface="Comic Sans MS" panose="030F0702030302020204" pitchFamily="66" charset="0"/>
              </a:rPr>
              <a:t>will not </a:t>
            </a:r>
            <a:r>
              <a:rPr lang="en-GB" sz="2800" b="0" i="0" dirty="0">
                <a:solidFill>
                  <a:srgbClr val="000000"/>
                </a:solidFill>
                <a:effectLst/>
                <a:latin typeface="Comic Sans MS" panose="030F0702030302020204" pitchFamily="66" charset="0"/>
              </a:rPr>
              <a:t>be able to read this on their own. This book is for you both to read and enjoy together.</a:t>
            </a:r>
            <a:r>
              <a:rPr lang="en-GB" sz="2800" dirty="0">
                <a:latin typeface="Comic Sans MS" panose="030F0702030302020204" pitchFamily="66" charset="0"/>
              </a:rPr>
              <a:t> </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2050" name="Picture 2" descr="We're Going on a Bear Hunt: 1 (CBH Children / Picture Books)">
            <a:extLst>
              <a:ext uri="{FF2B5EF4-FFF2-40B4-BE49-F238E27FC236}">
                <a16:creationId xmlns:a16="http://schemas.microsoft.com/office/drawing/2014/main" id="{F0798F47-271A-485C-A3D0-5A6FBB5A4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3627676"/>
            <a:ext cx="2703209" cy="27063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n Little Monsters">
            <a:extLst>
              <a:ext uri="{FF2B5EF4-FFF2-40B4-BE49-F238E27FC236}">
                <a16:creationId xmlns:a16="http://schemas.microsoft.com/office/drawing/2014/main" id="{AF3480E0-4142-4EB6-B0A7-E93EDAD5D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138" y="3627676"/>
            <a:ext cx="2972590" cy="27063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iry Maclary from Donaldson's Dairy (Hairy Maclary and Friends) : Dodd,  Lynley, Dodd, Lynley: Amazon.co.uk: Books">
            <a:extLst>
              <a:ext uri="{FF2B5EF4-FFF2-40B4-BE49-F238E27FC236}">
                <a16:creationId xmlns:a16="http://schemas.microsoft.com/office/drawing/2014/main" id="{F9868FB5-5DFA-47C1-A73B-232F3787E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345" y="3627676"/>
            <a:ext cx="3501402" cy="270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07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518</Words>
  <Application>Microsoft Office PowerPoint</Application>
  <PresentationFormat>Widescreen</PresentationFormat>
  <Paragraphs>46</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Comic Sans MS</vt:lpstr>
      <vt:lpstr>Montserrat</vt:lpstr>
      <vt:lpstr>Wingdings</vt:lpstr>
      <vt:lpstr>Office Theme</vt:lpstr>
      <vt:lpstr>PowerPoint Presentation</vt:lpstr>
      <vt:lpstr>Why are we moving to Little Wandle?</vt:lpstr>
      <vt:lpstr>What is phonics?</vt:lpstr>
      <vt:lpstr>Blending</vt:lpstr>
      <vt:lpstr>Little Wandle online</vt:lpstr>
      <vt:lpstr>Home reading</vt:lpstr>
      <vt:lpstr>Home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Johnson</dc:creator>
  <cp:lastModifiedBy>Michelle Williamson</cp:lastModifiedBy>
  <cp:revision>7</cp:revision>
  <dcterms:created xsi:type="dcterms:W3CDTF">2024-07-09T12:22:15Z</dcterms:created>
  <dcterms:modified xsi:type="dcterms:W3CDTF">2024-08-02T11:44:25Z</dcterms:modified>
</cp:coreProperties>
</file>